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8288000" cy="10287000"/>
  <p:notesSz cx="6858000" cy="9144000"/>
  <p:embeddedFontLst>
    <p:embeddedFont>
      <p:font typeface="Almarai" panose="020B0604020202020204" charset="-78"/>
      <p:regular r:id="rId15"/>
    </p:embeddedFont>
    <p:embeddedFont>
      <p:font typeface="Almarai Bold" panose="020B0604020202020204" charset="-78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13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13.sv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5940" y="-491592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8" y="0"/>
                </a:lnTo>
                <a:lnTo>
                  <a:pt x="8754598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201419" y="5061812"/>
            <a:ext cx="5246522" cy="7495031"/>
            <a:chOff x="0" y="0"/>
            <a:chExt cx="444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57142" r="-5714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2201419" y="5061812"/>
            <a:ext cx="5246522" cy="7495031"/>
            <a:chOff x="0" y="0"/>
            <a:chExt cx="4445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9144000" y="6196748"/>
            <a:ext cx="2564685" cy="3663835"/>
            <a:chOff x="0" y="0"/>
            <a:chExt cx="4445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8805262" y="-3450194"/>
            <a:ext cx="6752859" cy="9646942"/>
            <a:chOff x="0" y="0"/>
            <a:chExt cx="444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1428" r="-21428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8805262" y="-3450194"/>
            <a:ext cx="6752859" cy="9646942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16605949" y="3464712"/>
            <a:ext cx="841991" cy="84199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26211" r="-126211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-5976625" y="4306703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573748" y="6965005"/>
            <a:ext cx="5689887" cy="446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9"/>
              </a:lnSpc>
              <a:spcBef>
                <a:spcPct val="0"/>
              </a:spcBef>
            </a:pPr>
            <a:r>
              <a:rPr lang="en-US" sz="2829" spc="43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Kayron Bruno Cândido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73748" y="3291483"/>
            <a:ext cx="7231514" cy="1082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TAP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73748" y="4363998"/>
            <a:ext cx="9414988" cy="215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SYMPLEBANK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92502" y="3231028"/>
            <a:ext cx="1393255" cy="139325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671297" y="3524134"/>
            <a:ext cx="754464" cy="767015"/>
          </a:xfrm>
          <a:custGeom>
            <a:avLst/>
            <a:gdLst/>
            <a:ahLst/>
            <a:cxnLst/>
            <a:rect l="l" t="t" r="r" b="b"/>
            <a:pathLst>
              <a:path w="754464" h="767015">
                <a:moveTo>
                  <a:pt x="0" y="0"/>
                </a:moveTo>
                <a:lnTo>
                  <a:pt x="754464" y="0"/>
                </a:lnTo>
                <a:lnTo>
                  <a:pt x="754464" y="767015"/>
                </a:lnTo>
                <a:lnTo>
                  <a:pt x="0" y="767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75866" y="3870505"/>
            <a:ext cx="3553658" cy="395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47"/>
              </a:lnSpc>
              <a:spcBef>
                <a:spcPct val="0"/>
              </a:spcBef>
            </a:pPr>
            <a:r>
              <a:rPr lang="en-US" sz="228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Kayron Bruno Cândido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r="-20173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1730" r="-201730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5716827" y="1459191"/>
            <a:ext cx="6854345" cy="60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PARTES INTERESSADAS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75866" y="3347036"/>
            <a:ext cx="2638809" cy="413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83"/>
              </a:lnSpc>
              <a:spcBef>
                <a:spcPct val="0"/>
              </a:spcBef>
            </a:pPr>
            <a:r>
              <a:rPr lang="en-US" sz="2306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PATROCINADOR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952695" y="5584375"/>
            <a:ext cx="1393255" cy="139325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6231490" y="5877481"/>
            <a:ext cx="754464" cy="767015"/>
          </a:xfrm>
          <a:custGeom>
            <a:avLst/>
            <a:gdLst/>
            <a:ahLst/>
            <a:cxnLst/>
            <a:rect l="l" t="t" r="r" b="b"/>
            <a:pathLst>
              <a:path w="754464" h="767015">
                <a:moveTo>
                  <a:pt x="0" y="0"/>
                </a:moveTo>
                <a:lnTo>
                  <a:pt x="754463" y="0"/>
                </a:lnTo>
                <a:lnTo>
                  <a:pt x="754463" y="767015"/>
                </a:lnTo>
                <a:lnTo>
                  <a:pt x="0" y="767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736059" y="6223852"/>
            <a:ext cx="3553658" cy="395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47"/>
              </a:lnSpc>
              <a:spcBef>
                <a:spcPct val="0"/>
              </a:spcBef>
            </a:pPr>
            <a:r>
              <a:rPr lang="en-US" sz="228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 definir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36059" y="5700383"/>
            <a:ext cx="3855675" cy="413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83"/>
              </a:lnSpc>
              <a:spcBef>
                <a:spcPct val="0"/>
              </a:spcBef>
            </a:pPr>
            <a:r>
              <a:rPr lang="en-US" sz="2306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ANALISTA DE REQUISITOS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558476" y="3231028"/>
            <a:ext cx="1393255" cy="139325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0837271" y="3524134"/>
            <a:ext cx="754464" cy="767015"/>
          </a:xfrm>
          <a:custGeom>
            <a:avLst/>
            <a:gdLst/>
            <a:ahLst/>
            <a:cxnLst/>
            <a:rect l="l" t="t" r="r" b="b"/>
            <a:pathLst>
              <a:path w="754464" h="767015">
                <a:moveTo>
                  <a:pt x="0" y="0"/>
                </a:moveTo>
                <a:lnTo>
                  <a:pt x="754464" y="0"/>
                </a:lnTo>
                <a:lnTo>
                  <a:pt x="754464" y="767015"/>
                </a:lnTo>
                <a:lnTo>
                  <a:pt x="0" y="767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2341840" y="3870505"/>
            <a:ext cx="3553658" cy="395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47"/>
              </a:lnSpc>
              <a:spcBef>
                <a:spcPct val="0"/>
              </a:spcBef>
            </a:pPr>
            <a:r>
              <a:rPr lang="en-US" sz="228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Kayron Bruno Cândido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341840" y="3347036"/>
            <a:ext cx="3553658" cy="413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83"/>
              </a:lnSpc>
              <a:spcBef>
                <a:spcPct val="0"/>
              </a:spcBef>
            </a:pPr>
            <a:r>
              <a:rPr lang="en-US" sz="2306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GERENTE DE PROJETO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392502" y="7697319"/>
            <a:ext cx="1393255" cy="1393255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671297" y="7990426"/>
            <a:ext cx="754464" cy="767015"/>
          </a:xfrm>
          <a:custGeom>
            <a:avLst/>
            <a:gdLst/>
            <a:ahLst/>
            <a:cxnLst/>
            <a:rect l="l" t="t" r="r" b="b"/>
            <a:pathLst>
              <a:path w="754464" h="767015">
                <a:moveTo>
                  <a:pt x="0" y="0"/>
                </a:moveTo>
                <a:lnTo>
                  <a:pt x="754464" y="0"/>
                </a:lnTo>
                <a:lnTo>
                  <a:pt x="754464" y="767014"/>
                </a:lnTo>
                <a:lnTo>
                  <a:pt x="0" y="767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4175866" y="8336797"/>
            <a:ext cx="3553658" cy="395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47"/>
              </a:lnSpc>
              <a:spcBef>
                <a:spcPct val="0"/>
              </a:spcBef>
            </a:pPr>
            <a:r>
              <a:rPr lang="en-US" sz="228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 definir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175866" y="7813327"/>
            <a:ext cx="3170084" cy="413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83"/>
              </a:lnSpc>
              <a:spcBef>
                <a:spcPct val="0"/>
              </a:spcBef>
            </a:pPr>
            <a:r>
              <a:rPr lang="en-US" sz="2306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DESENVOLVEDORES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0558476" y="7697319"/>
            <a:ext cx="1393255" cy="1393255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10837271" y="7990426"/>
            <a:ext cx="754464" cy="767015"/>
          </a:xfrm>
          <a:custGeom>
            <a:avLst/>
            <a:gdLst/>
            <a:ahLst/>
            <a:cxnLst/>
            <a:rect l="l" t="t" r="r" b="b"/>
            <a:pathLst>
              <a:path w="754464" h="767015">
                <a:moveTo>
                  <a:pt x="0" y="0"/>
                </a:moveTo>
                <a:lnTo>
                  <a:pt x="754464" y="0"/>
                </a:lnTo>
                <a:lnTo>
                  <a:pt x="754464" y="767014"/>
                </a:lnTo>
                <a:lnTo>
                  <a:pt x="0" y="767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2341840" y="8336797"/>
            <a:ext cx="3553658" cy="1176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47"/>
              </a:lnSpc>
              <a:spcBef>
                <a:spcPct val="0"/>
              </a:spcBef>
            </a:pPr>
            <a:r>
              <a:rPr lang="en-US" sz="228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Correspondentes, Atendentes, Supervisores e Gestores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341840" y="7813327"/>
            <a:ext cx="2638809" cy="413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83"/>
              </a:lnSpc>
              <a:spcBef>
                <a:spcPct val="0"/>
              </a:spcBef>
            </a:pPr>
            <a:r>
              <a:rPr lang="en-US" sz="2306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USUÁRIOS-CHAVE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48601" y="1028700"/>
            <a:ext cx="6995399" cy="121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ORÇAMENTO, CUSTOS E ESTIMATIVAS FINANCEIRAS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71510" y="3283331"/>
            <a:ext cx="15370886" cy="374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61" lvl="1" indent="-237481" algn="l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 </a:t>
            </a:r>
            <a:r>
              <a:rPr lang="en-US" sz="219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orçamento estimado contempla todas as etapas desde o levantamento de requisitos até a implantação e manutenção inicial. Os valores são aproximados e poderão ser ajustados conforme o andamento do projeto.</a:t>
            </a:r>
          </a:p>
          <a:p>
            <a:pPr algn="l">
              <a:lnSpc>
                <a:spcPts val="3035"/>
              </a:lnSpc>
            </a:pPr>
            <a:endParaRPr lang="en-US" sz="2199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marL="474961" lvl="1" indent="-237481" algn="l">
              <a:lnSpc>
                <a:spcPts val="3035"/>
              </a:lnSpc>
              <a:buFont typeface="Arial"/>
              <a:buChar char="•"/>
            </a:pPr>
            <a:r>
              <a:rPr lang="en-US" sz="219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Etapas principais incluem levantamento de requisitos (R$ 4.000), cadastro de bancos e promotoras (R$ 3.000 a R$ 4.000), definição de SLA (R$ 5.000), desenvolvimento do MVP (R$ 30.000), infraestrutura (R$ 2.500), testes e implantação (R$ 5.000) e manutenção inicial (R$ 2.500), totalizando entre R$ 50.000 e R$ 55.000.</a:t>
            </a:r>
          </a:p>
          <a:p>
            <a:pPr algn="l">
              <a:lnSpc>
                <a:spcPts val="3035"/>
              </a:lnSpc>
            </a:pPr>
            <a:endParaRPr lang="en-US" sz="2199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marL="474961" lvl="1" indent="-237481" algn="l">
              <a:lnSpc>
                <a:spcPts val="3035"/>
              </a:lnSpc>
              <a:buFont typeface="Arial"/>
              <a:buChar char="•"/>
            </a:pPr>
            <a:r>
              <a:rPr lang="en-US" sz="219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Custos operacionais mensais incluem servidor cloud (R$ 400), suporte (R$ 1.200), licenciamento de integrações (R$ 300) e melhorias evolutivas (R$ 800), somando cerca de R$ 2.700/mês.</a:t>
            </a:r>
          </a:p>
          <a:p>
            <a:pPr algn="l">
              <a:lnSpc>
                <a:spcPts val="3035"/>
              </a:lnSpc>
            </a:pPr>
            <a:endParaRPr lang="en-US" sz="2199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5400000">
            <a:off x="596907" y="1903303"/>
            <a:ext cx="1943100" cy="193894"/>
            <a:chOff x="0" y="0"/>
            <a:chExt cx="511763" cy="5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1763" cy="51067"/>
            </a:xfrm>
            <a:custGeom>
              <a:avLst/>
              <a:gdLst/>
              <a:ahLst/>
              <a:cxnLst/>
              <a:rect l="l" t="t" r="r" b="b"/>
              <a:pathLst>
                <a:path w="511763" h="51067">
                  <a:moveTo>
                    <a:pt x="0" y="0"/>
                  </a:moveTo>
                  <a:lnTo>
                    <a:pt x="511763" y="0"/>
                  </a:lnTo>
                  <a:lnTo>
                    <a:pt x="511763" y="51067"/>
                  </a:lnTo>
                  <a:lnTo>
                    <a:pt x="0" y="51067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11763" cy="98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48601" y="1028700"/>
            <a:ext cx="6995399" cy="1823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MODELO DE NEGÓCIO E RETORNO FINANCEIRO ESPERADO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71510" y="3283331"/>
            <a:ext cx="15370886" cy="5994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61" lvl="1" indent="-237481" algn="l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 Si</a:t>
            </a:r>
            <a:r>
              <a:rPr lang="en-US" sz="219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mpleBank System será comercializado em modelo de assinatura (SaaS), com planos escalonados conforme o porte do cliente e funcionalidades contratadas.</a:t>
            </a:r>
          </a:p>
          <a:p>
            <a:pPr algn="l">
              <a:lnSpc>
                <a:spcPts val="3035"/>
              </a:lnSpc>
            </a:pPr>
            <a:endParaRPr lang="en-US" sz="2199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algn="l">
              <a:lnSpc>
                <a:spcPts val="3035"/>
              </a:lnSpc>
            </a:pPr>
            <a:r>
              <a:rPr lang="en-US" sz="219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Planos sugeridos:</a:t>
            </a:r>
          </a:p>
          <a:p>
            <a:pPr marL="474961" lvl="1" indent="-237481" algn="l">
              <a:lnSpc>
                <a:spcPts val="3035"/>
              </a:lnSpc>
              <a:buFont typeface="Arial"/>
              <a:buChar char="•"/>
            </a:pPr>
            <a:r>
              <a:rPr lang="en-US" sz="219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Básico – até 5 usuários: R$ 299/mês.</a:t>
            </a:r>
          </a:p>
          <a:p>
            <a:pPr marL="474961" lvl="1" indent="-237481" algn="l">
              <a:lnSpc>
                <a:spcPts val="3035"/>
              </a:lnSpc>
              <a:buFont typeface="Arial"/>
              <a:buChar char="•"/>
            </a:pPr>
            <a:r>
              <a:rPr lang="en-US" sz="219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Profissional – até 15 usuários, dashboards e integrações: R$ 599/mês.</a:t>
            </a:r>
          </a:p>
          <a:p>
            <a:pPr marL="474961" lvl="1" indent="-237481" algn="l">
              <a:lnSpc>
                <a:spcPts val="3035"/>
              </a:lnSpc>
              <a:buFont typeface="Arial"/>
              <a:buChar char="•"/>
            </a:pPr>
            <a:r>
              <a:rPr lang="en-US" sz="219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Enterprise – grandes promotoras, todas as integrações: R$ 999/mês.</a:t>
            </a:r>
          </a:p>
          <a:p>
            <a:pPr algn="l">
              <a:lnSpc>
                <a:spcPts val="3035"/>
              </a:lnSpc>
            </a:pPr>
            <a:endParaRPr lang="en-US" sz="2199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marL="474961" lvl="1" indent="-237481" algn="l">
              <a:lnSpc>
                <a:spcPts val="3035"/>
              </a:lnSpc>
              <a:buFont typeface="Arial"/>
              <a:buChar char="•"/>
            </a:pPr>
            <a:r>
              <a:rPr lang="en-US" sz="219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Receita estimada: considerando 10 clientes (5 básicos, 3 profissionais e 2 enterprise), receita mensal de R$ 5.890 e anual de R$ 70.680. Com custos operacionais de R$ 32.400/ano, o lucro bruto anual estimado é de R$ 38.280, cobrindo o investimento inicial em menos de dois anos.</a:t>
            </a:r>
          </a:p>
          <a:p>
            <a:pPr algn="l">
              <a:lnSpc>
                <a:spcPts val="3035"/>
              </a:lnSpc>
            </a:pPr>
            <a:endParaRPr lang="en-US" sz="2199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marL="474961" lvl="1" indent="-237481" algn="l">
              <a:lnSpc>
                <a:spcPts val="3035"/>
              </a:lnSpc>
              <a:buFont typeface="Arial"/>
              <a:buChar char="•"/>
            </a:pPr>
            <a:r>
              <a:rPr lang="en-US" sz="219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Benefícios ao cliente: economia de 20–30% no tempo de atendimento, redução de erros, relatórios automatizados e conformidade com a LGPD, justificando preços médios entre R$ 500 e R$ 1.000/mês, abaixo do custo de soluções helpdesk tradicionais.</a:t>
            </a:r>
          </a:p>
          <a:p>
            <a:pPr algn="l">
              <a:lnSpc>
                <a:spcPts val="3035"/>
              </a:lnSpc>
            </a:pPr>
            <a:endParaRPr lang="en-US" sz="2199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5400000">
            <a:off x="596907" y="1903303"/>
            <a:ext cx="1943100" cy="193894"/>
            <a:chOff x="0" y="0"/>
            <a:chExt cx="511763" cy="51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1763" cy="51067"/>
            </a:xfrm>
            <a:custGeom>
              <a:avLst/>
              <a:gdLst/>
              <a:ahLst/>
              <a:cxnLst/>
              <a:rect l="l" t="t" r="r" b="b"/>
              <a:pathLst>
                <a:path w="511763" h="51067">
                  <a:moveTo>
                    <a:pt x="0" y="0"/>
                  </a:moveTo>
                  <a:lnTo>
                    <a:pt x="511763" y="0"/>
                  </a:lnTo>
                  <a:lnTo>
                    <a:pt x="511763" y="51067"/>
                  </a:lnTo>
                  <a:lnTo>
                    <a:pt x="0" y="51067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11763" cy="98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690195" y="3049848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90195" y="736179"/>
            <a:ext cx="7569105" cy="7868257"/>
            <a:chOff x="0" y="0"/>
            <a:chExt cx="6108573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668977" y="3320418"/>
            <a:ext cx="5735021" cy="1206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23"/>
              </a:lnSpc>
            </a:pPr>
            <a:r>
              <a:rPr lang="en-US" sz="6873" b="1" spc="419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OBRIGADO!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690195" y="-62141"/>
            <a:ext cx="7569105" cy="7868257"/>
            <a:chOff x="0" y="0"/>
            <a:chExt cx="6108573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28012" r="-28012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690195" y="1390043"/>
            <a:ext cx="7569105" cy="7868257"/>
            <a:chOff x="0" y="0"/>
            <a:chExt cx="6108573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1825" y="3812576"/>
            <a:ext cx="1867358" cy="186735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706899" y="2639627"/>
            <a:ext cx="721898" cy="1044852"/>
          </a:xfrm>
          <a:custGeom>
            <a:avLst/>
            <a:gdLst/>
            <a:ahLst/>
            <a:cxnLst/>
            <a:rect l="l" t="t" r="r" b="b"/>
            <a:pathLst>
              <a:path w="721898" h="1044852">
                <a:moveTo>
                  <a:pt x="0" y="0"/>
                </a:moveTo>
                <a:lnTo>
                  <a:pt x="721898" y="0"/>
                </a:lnTo>
                <a:lnTo>
                  <a:pt x="721898" y="1044852"/>
                </a:lnTo>
                <a:lnTo>
                  <a:pt x="0" y="1044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40593" y="4223829"/>
            <a:ext cx="1029822" cy="1041181"/>
          </a:xfrm>
          <a:custGeom>
            <a:avLst/>
            <a:gdLst/>
            <a:ahLst/>
            <a:cxnLst/>
            <a:rect l="l" t="t" r="r" b="b"/>
            <a:pathLst>
              <a:path w="1029822" h="1041181">
                <a:moveTo>
                  <a:pt x="0" y="0"/>
                </a:moveTo>
                <a:lnTo>
                  <a:pt x="1029822" y="0"/>
                </a:lnTo>
                <a:lnTo>
                  <a:pt x="1029822" y="1041180"/>
                </a:lnTo>
                <a:lnTo>
                  <a:pt x="0" y="10411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4613775" y="-4787359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26211" r="-126211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26211" r="-126211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r="-201730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2929983" y="3680808"/>
            <a:ext cx="94516" cy="2130893"/>
            <a:chOff x="0" y="0"/>
            <a:chExt cx="24893" cy="56122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893" cy="561223"/>
            </a:xfrm>
            <a:custGeom>
              <a:avLst/>
              <a:gdLst/>
              <a:ahLst/>
              <a:cxnLst/>
              <a:rect l="l" t="t" r="r" b="b"/>
              <a:pathLst>
                <a:path w="24893" h="561223">
                  <a:moveTo>
                    <a:pt x="0" y="0"/>
                  </a:moveTo>
                  <a:lnTo>
                    <a:pt x="24893" y="0"/>
                  </a:lnTo>
                  <a:lnTo>
                    <a:pt x="24893" y="561223"/>
                  </a:lnTo>
                  <a:lnTo>
                    <a:pt x="0" y="56122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24893" cy="608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554165" y="3636854"/>
            <a:ext cx="12840154" cy="4949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7"/>
              </a:lnSpc>
              <a:spcBef>
                <a:spcPct val="0"/>
              </a:spcBef>
            </a:pPr>
            <a:r>
              <a:rPr lang="en-US" sz="2215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 me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rcado de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crédito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consignado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é um dos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segmentos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mais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ativos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do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setor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financeiro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, com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ampla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presença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de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bancos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,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fintechs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e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correspondentes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bancários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. </a:t>
            </a:r>
          </a:p>
          <a:p>
            <a:pPr marL="0" lvl="0" indent="0" algn="l">
              <a:lnSpc>
                <a:spcPts val="3057"/>
              </a:lnSpc>
              <a:spcBef>
                <a:spcPct val="0"/>
              </a:spcBef>
            </a:pPr>
            <a:endParaRPr lang="en-US" sz="2215" u="none" strike="noStrike" dirty="0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marL="0" lvl="0" indent="0" algn="l">
              <a:lnSpc>
                <a:spcPts val="3057"/>
              </a:lnSpc>
              <a:spcBef>
                <a:spcPct val="0"/>
              </a:spcBef>
            </a:pP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No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entanto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,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sistemas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atuais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que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intermediam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a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comunicação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entre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bancos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e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promotores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enfrentam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burocracia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excessiva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,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falta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de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integração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e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escassez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de ferramentas de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controle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e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gestão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. </a:t>
            </a:r>
          </a:p>
          <a:p>
            <a:pPr marL="0" lvl="0" indent="0" algn="l">
              <a:lnSpc>
                <a:spcPts val="3057"/>
              </a:lnSpc>
              <a:spcBef>
                <a:spcPct val="0"/>
              </a:spcBef>
            </a:pPr>
            <a:endParaRPr lang="en-US" sz="2215" u="none" strike="noStrike" dirty="0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marL="0" lvl="0" indent="0" algn="l">
              <a:lnSpc>
                <a:spcPts val="3057"/>
              </a:lnSpc>
              <a:spcBef>
                <a:spcPct val="0"/>
              </a:spcBef>
            </a:pP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SimpleBank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System surge para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simplificar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e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otimizar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o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gerenciamento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de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solicitações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(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criação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, reset e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controle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de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acessos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bancários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),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oferecendo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uma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interface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intuitiva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,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relatórios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inteligentes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e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controle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de SLA’s. </a:t>
            </a:r>
          </a:p>
          <a:p>
            <a:pPr marL="0" lvl="0" indent="0" algn="l">
              <a:lnSpc>
                <a:spcPts val="3057"/>
              </a:lnSpc>
              <a:spcBef>
                <a:spcPct val="0"/>
              </a:spcBef>
            </a:pPr>
            <a:endParaRPr lang="en-US" sz="2215" u="none" strike="noStrike" dirty="0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marL="0" lvl="0" indent="0" algn="l">
              <a:lnSpc>
                <a:spcPts val="3057"/>
              </a:lnSpc>
              <a:spcBef>
                <a:spcPct val="0"/>
              </a:spcBef>
            </a:pP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projeto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visa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desburocratizar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processos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,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aumentar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a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eficiência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operacional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e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melhorar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a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experiência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dos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usuários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internos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e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externos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.</a:t>
            </a:r>
          </a:p>
          <a:p>
            <a:pPr marL="0" lvl="0" indent="0" algn="l">
              <a:lnSpc>
                <a:spcPts val="3057"/>
              </a:lnSpc>
              <a:spcBef>
                <a:spcPct val="0"/>
              </a:spcBef>
            </a:pPr>
            <a:endParaRPr lang="en-US" sz="2215" u="none" strike="noStrike" dirty="0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066120" y="1763038"/>
            <a:ext cx="8558865" cy="60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JUSTIFICATIVA DO PROJETO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517515" y="547913"/>
            <a:ext cx="6134277" cy="613427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768405" y="1459191"/>
            <a:ext cx="7297240" cy="60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OBJETIVOS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517515" y="547913"/>
            <a:ext cx="6134277" cy="61342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768405" y="2800873"/>
            <a:ext cx="5216826" cy="81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55"/>
              </a:lnSpc>
              <a:spcBef>
                <a:spcPct val="0"/>
              </a:spcBef>
            </a:pPr>
            <a:r>
              <a:rPr lang="en-US" sz="4605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GERAL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8405" y="3910655"/>
            <a:ext cx="8460280" cy="190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63"/>
              </a:lnSpc>
              <a:spcBef>
                <a:spcPct val="0"/>
              </a:spcBef>
            </a:pPr>
            <a:r>
              <a:rPr lang="en-US" sz="2220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Desenv</a:t>
            </a:r>
            <a:r>
              <a:rPr lang="en-US" sz="2220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olver</a:t>
            </a:r>
            <a:r>
              <a:rPr lang="en-US" sz="2220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um </a:t>
            </a:r>
            <a:r>
              <a:rPr lang="en-US" sz="2220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sistema</a:t>
            </a:r>
            <a:r>
              <a:rPr lang="en-US" sz="2220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web para </a:t>
            </a:r>
            <a:r>
              <a:rPr lang="en-US" sz="2220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gerenciamento</a:t>
            </a:r>
            <a:r>
              <a:rPr lang="en-US" sz="2220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de </a:t>
            </a:r>
            <a:r>
              <a:rPr lang="en-US" sz="2220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solicitações</a:t>
            </a:r>
            <a:r>
              <a:rPr lang="en-US" sz="2220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de </a:t>
            </a:r>
            <a:r>
              <a:rPr lang="en-US" sz="2220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correspondentes</a:t>
            </a:r>
            <a:r>
              <a:rPr lang="en-US" sz="2220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20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bancários</a:t>
            </a:r>
            <a:r>
              <a:rPr lang="en-US" sz="2220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, </a:t>
            </a:r>
            <a:r>
              <a:rPr lang="en-US" sz="2220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que</a:t>
            </a:r>
            <a:r>
              <a:rPr lang="en-US" sz="2220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20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permita</a:t>
            </a:r>
            <a:r>
              <a:rPr lang="en-US" sz="2220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o </a:t>
            </a:r>
            <a:r>
              <a:rPr lang="en-US" sz="2220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controle</a:t>
            </a:r>
            <a:r>
              <a:rPr lang="en-US" sz="2220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de </a:t>
            </a:r>
            <a:r>
              <a:rPr lang="en-US" sz="2220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fluxos</a:t>
            </a:r>
            <a:r>
              <a:rPr lang="en-US" sz="2220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, </a:t>
            </a:r>
            <a:r>
              <a:rPr lang="en-US" sz="2220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monitoramento</a:t>
            </a:r>
            <a:r>
              <a:rPr lang="en-US" sz="2220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de SLA’s, dashboards </a:t>
            </a:r>
            <a:r>
              <a:rPr lang="en-US" sz="2220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gerenciais</a:t>
            </a:r>
            <a:r>
              <a:rPr lang="en-US" sz="2220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e </a:t>
            </a:r>
            <a:r>
              <a:rPr lang="en-US" sz="2220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integração</a:t>
            </a:r>
            <a:r>
              <a:rPr lang="en-US" sz="2220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com </a:t>
            </a:r>
            <a:r>
              <a:rPr lang="en-US" sz="2220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múltiplas</a:t>
            </a:r>
            <a:r>
              <a:rPr lang="en-US" sz="2220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20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plataformas</a:t>
            </a:r>
            <a:r>
              <a:rPr lang="en-US" sz="2220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de entrada (WhatsApp, e-mail, Forms).</a:t>
            </a:r>
          </a:p>
          <a:p>
            <a:pPr marL="0" lvl="0" indent="0" algn="l">
              <a:lnSpc>
                <a:spcPts val="3063"/>
              </a:lnSpc>
              <a:spcBef>
                <a:spcPct val="0"/>
              </a:spcBef>
            </a:pPr>
            <a:endParaRPr lang="en-US" sz="2220" u="none" strike="noStrike" dirty="0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68405" y="5950693"/>
            <a:ext cx="8749110" cy="81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55"/>
              </a:lnSpc>
              <a:spcBef>
                <a:spcPct val="0"/>
              </a:spcBef>
            </a:pPr>
            <a:r>
              <a:rPr lang="en-US" sz="4605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ESPECÍFICO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68405" y="7030020"/>
            <a:ext cx="14537991" cy="2663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7"/>
              </a:lnSpc>
              <a:spcBef>
                <a:spcPct val="0"/>
              </a:spcBef>
            </a:pPr>
            <a:r>
              <a:rPr lang="en-US" sz="2215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- </a:t>
            </a:r>
            <a:r>
              <a:rPr lang="en-US" sz="2215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Aut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omatizar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o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fluxo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de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criação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e reset de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usuários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bancários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.</a:t>
            </a:r>
          </a:p>
          <a:p>
            <a:pPr marL="0" lvl="0" indent="0" algn="l">
              <a:lnSpc>
                <a:spcPts val="3057"/>
              </a:lnSpc>
              <a:spcBef>
                <a:spcPct val="0"/>
              </a:spcBef>
            </a:pP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-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Permitir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personalização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de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fluxos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e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nomenclaturas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internas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.</a:t>
            </a:r>
          </a:p>
          <a:p>
            <a:pPr marL="0" lvl="0" indent="0" algn="l">
              <a:lnSpc>
                <a:spcPts val="3057"/>
              </a:lnSpc>
              <a:spcBef>
                <a:spcPct val="0"/>
              </a:spcBef>
            </a:pP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-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Oferecer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painéis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e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relatórios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com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métricas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de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desempenho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(SLA,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produtividade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, backlog).</a:t>
            </a:r>
          </a:p>
          <a:p>
            <a:pPr marL="0" lvl="0" indent="0" algn="l">
              <a:lnSpc>
                <a:spcPts val="3057"/>
              </a:lnSpc>
              <a:spcBef>
                <a:spcPct val="0"/>
              </a:spcBef>
            </a:pP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-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Implementar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diferentes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níveis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de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acesso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(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cliente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,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atendente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, supervisor, gestor).</a:t>
            </a:r>
          </a:p>
          <a:p>
            <a:pPr marL="0" lvl="0" indent="0" algn="l">
              <a:lnSpc>
                <a:spcPts val="3057"/>
              </a:lnSpc>
              <a:spcBef>
                <a:spcPct val="0"/>
              </a:spcBef>
            </a:pP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-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Integrar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o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sistema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com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canais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já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utilizados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pelas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promotoras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(Microsoft Forms, Google Forms, WhatsApp, Outlook).</a:t>
            </a:r>
          </a:p>
          <a:p>
            <a:pPr marL="0" lvl="0" indent="0" algn="l">
              <a:lnSpc>
                <a:spcPts val="3057"/>
              </a:lnSpc>
              <a:spcBef>
                <a:spcPct val="0"/>
              </a:spcBef>
            </a:pP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-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Garantir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segurança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de dados </a:t>
            </a:r>
            <a:r>
              <a:rPr lang="en-US" sz="2215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conforme</a:t>
            </a:r>
            <a:r>
              <a:rPr lang="en-US" sz="2215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a LGPD.</a:t>
            </a:r>
          </a:p>
          <a:p>
            <a:pPr marL="0" lvl="0" indent="0" algn="l">
              <a:lnSpc>
                <a:spcPts val="3057"/>
              </a:lnSpc>
              <a:spcBef>
                <a:spcPct val="0"/>
              </a:spcBef>
            </a:pPr>
            <a:endParaRPr lang="en-US" sz="2215" u="none" strike="noStrike" dirty="0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3253" y="3029354"/>
            <a:ext cx="506734" cy="50673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16575" y="-1489570"/>
            <a:ext cx="4202211" cy="6003158"/>
            <a:chOff x="0" y="0"/>
            <a:chExt cx="4445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474173" y="1631084"/>
            <a:ext cx="5763947" cy="60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ESCOPO DO PROJETO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60519" y="3123077"/>
            <a:ext cx="6138901" cy="76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2178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178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</a:t>
            </a:r>
            <a:r>
              <a:rPr lang="en-US" sz="2178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esenvolvimento</a:t>
            </a:r>
            <a:r>
              <a:rPr lang="en-US" sz="2178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do </a:t>
            </a:r>
            <a:r>
              <a:rPr lang="en-US" sz="2178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sistema</a:t>
            </a:r>
            <a:r>
              <a:rPr lang="en-US" sz="2178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web </a:t>
            </a:r>
            <a:r>
              <a:rPr lang="en-US" sz="2178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responsivo</a:t>
            </a:r>
            <a:r>
              <a:rPr lang="en-US" sz="2178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.</a:t>
            </a:r>
          </a:p>
          <a:p>
            <a:pPr marL="0" lvl="0" indent="0" algn="l">
              <a:lnSpc>
                <a:spcPts val="3063"/>
              </a:lnSpc>
              <a:spcBef>
                <a:spcPct val="0"/>
              </a:spcBef>
            </a:pPr>
            <a:endParaRPr lang="en-US" sz="2178" u="none" strike="noStrike" dirty="0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13" name="Group 13"/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2060519" y="3650994"/>
            <a:ext cx="506734" cy="50673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727786" y="3744717"/>
            <a:ext cx="7473434" cy="76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Módulo</a:t>
            </a:r>
            <a:r>
              <a:rPr lang="en-US" sz="2178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 de abertura e acompanhamento de solicitações.</a:t>
            </a:r>
          </a:p>
          <a:p>
            <a:pPr marL="0" lvl="0" indent="0" algn="l">
              <a:lnSpc>
                <a:spcPts val="3063"/>
              </a:lnSpc>
              <a:spcBef>
                <a:spcPct val="0"/>
              </a:spcBef>
            </a:pPr>
            <a:endParaRPr lang="en-US" sz="2178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2727786" y="4280906"/>
            <a:ext cx="506734" cy="50673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395053" y="4374629"/>
            <a:ext cx="6138901" cy="76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</a:t>
            </a:r>
            <a:r>
              <a:rPr lang="en-US" sz="2178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ontrole e alerta de SLA’s.</a:t>
            </a:r>
          </a:p>
          <a:p>
            <a:pPr marL="0" lvl="0" indent="0" algn="l">
              <a:lnSpc>
                <a:spcPts val="3063"/>
              </a:lnSpc>
              <a:spcBef>
                <a:spcPct val="0"/>
              </a:spcBef>
            </a:pPr>
            <a:endParaRPr lang="en-US" sz="2178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3395053" y="4950294"/>
            <a:ext cx="506734" cy="50673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062319" y="5044017"/>
            <a:ext cx="6138901" cy="76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Geração d</a:t>
            </a:r>
            <a:r>
              <a:rPr lang="en-US" sz="2178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 relatórios e dashboards em tempo real.</a:t>
            </a:r>
          </a:p>
          <a:p>
            <a:pPr marL="0" lvl="0" indent="0" algn="l">
              <a:lnSpc>
                <a:spcPts val="3063"/>
              </a:lnSpc>
              <a:spcBef>
                <a:spcPct val="0"/>
              </a:spcBef>
            </a:pPr>
            <a:endParaRPr lang="en-US" sz="2178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4062319" y="5686425"/>
            <a:ext cx="506734" cy="50673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729586" y="5780148"/>
            <a:ext cx="6679142" cy="76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Cada</a:t>
            </a:r>
            <a:r>
              <a:rPr lang="en-US" sz="2178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stro e gestão de usuários, bancos e promotoras.</a:t>
            </a:r>
          </a:p>
          <a:p>
            <a:pPr marL="0" lvl="0" indent="0" algn="l">
              <a:lnSpc>
                <a:spcPts val="3063"/>
              </a:lnSpc>
              <a:spcBef>
                <a:spcPct val="0"/>
              </a:spcBef>
            </a:pPr>
            <a:endParaRPr lang="en-US" sz="2178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4729586" y="6355813"/>
            <a:ext cx="506734" cy="506734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5396853" y="6449536"/>
            <a:ext cx="9094842" cy="76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Impl</a:t>
            </a:r>
            <a:r>
              <a:rPr lang="en-US" sz="2178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ementação de autenticação de dois fatores e criptografia de senhas.</a:t>
            </a:r>
          </a:p>
          <a:p>
            <a:pPr marL="0" lvl="0" indent="0" algn="l">
              <a:lnSpc>
                <a:spcPts val="3063"/>
              </a:lnSpc>
              <a:spcBef>
                <a:spcPct val="0"/>
              </a:spcBef>
            </a:pPr>
            <a:endParaRPr lang="en-US" sz="2178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5396853" y="6977452"/>
            <a:ext cx="506734" cy="506734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6064119" y="7071176"/>
            <a:ext cx="7220067" cy="76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Backup aut</a:t>
            </a:r>
            <a:r>
              <a:rPr lang="en-US" sz="2178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omático e controle de acessos hierárquico.</a:t>
            </a:r>
          </a:p>
          <a:p>
            <a:pPr marL="0" lvl="0" indent="0" algn="l">
              <a:lnSpc>
                <a:spcPts val="3063"/>
              </a:lnSpc>
              <a:spcBef>
                <a:spcPct val="0"/>
              </a:spcBef>
            </a:pPr>
            <a:endParaRPr lang="en-US" sz="2178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6064119" y="7607365"/>
            <a:ext cx="506734" cy="506734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4817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6731386" y="7701088"/>
            <a:ext cx="6138901" cy="76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Ap</a:t>
            </a:r>
            <a:r>
              <a:rPr lang="en-US" sz="2178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licativo mobile (planejado para versões futuras).</a:t>
            </a:r>
          </a:p>
          <a:p>
            <a:pPr marL="0" lvl="0" indent="0" algn="l">
              <a:lnSpc>
                <a:spcPts val="3063"/>
              </a:lnSpc>
              <a:spcBef>
                <a:spcPct val="0"/>
              </a:spcBef>
            </a:pPr>
            <a:endParaRPr lang="en-US" sz="2178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43" name="Group 43"/>
          <p:cNvGrpSpPr/>
          <p:nvPr/>
        </p:nvGrpSpPr>
        <p:grpSpPr>
          <a:xfrm>
            <a:off x="6731386" y="8276752"/>
            <a:ext cx="506734" cy="506734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4817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7398653" y="8370476"/>
            <a:ext cx="7093042" cy="76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Futura Int</a:t>
            </a:r>
            <a:r>
              <a:rPr lang="en-US" sz="2178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egração com CRM’s externos além dos listados.</a:t>
            </a:r>
          </a:p>
          <a:p>
            <a:pPr marL="0" lvl="0" indent="0" algn="l">
              <a:lnSpc>
                <a:spcPts val="3063"/>
              </a:lnSpc>
              <a:spcBef>
                <a:spcPct val="0"/>
              </a:spcBef>
            </a:pPr>
            <a:endParaRPr lang="en-US" sz="2178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47" name="Group 47"/>
          <p:cNvGrpSpPr/>
          <p:nvPr/>
        </p:nvGrpSpPr>
        <p:grpSpPr>
          <a:xfrm>
            <a:off x="7398653" y="9012884"/>
            <a:ext cx="506734" cy="506734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4817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8065920" y="9106607"/>
            <a:ext cx="6656632" cy="388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Fu</a:t>
            </a:r>
            <a:r>
              <a:rPr lang="en-US" sz="2178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ncionalidades de atuação em lote (fase posterior).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592" y="1717521"/>
            <a:ext cx="6376662" cy="63766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82767" y="1195545"/>
            <a:ext cx="7594311" cy="759431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200679" y="4544184"/>
            <a:ext cx="4800049" cy="60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PREMISSAS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33456" y="1930869"/>
            <a:ext cx="6015843" cy="77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8"/>
              </a:lnSpc>
              <a:spcBef>
                <a:spcPct val="0"/>
              </a:spcBef>
            </a:pPr>
            <a:r>
              <a:rPr lang="en-US" sz="2231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 sistema será inicialmente web-based.</a:t>
            </a:r>
          </a:p>
          <a:p>
            <a:pPr marL="0" lvl="0" indent="0" algn="l">
              <a:lnSpc>
                <a:spcPts val="3078"/>
              </a:lnSpc>
              <a:spcBef>
                <a:spcPct val="0"/>
              </a:spcBef>
            </a:pPr>
            <a:endParaRPr lang="en-US" sz="2231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780913" y="1481542"/>
            <a:ext cx="1371267" cy="137126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771237" y="3423996"/>
            <a:ext cx="1371267" cy="137126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71237" y="5413259"/>
            <a:ext cx="1371267" cy="137126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090288" y="1809924"/>
            <a:ext cx="733166" cy="714504"/>
          </a:xfrm>
          <a:custGeom>
            <a:avLst/>
            <a:gdLst/>
            <a:ahLst/>
            <a:cxnLst/>
            <a:rect l="l" t="t" r="r" b="b"/>
            <a:pathLst>
              <a:path w="733166" h="714504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590107" y="3598580"/>
            <a:ext cx="6015843" cy="1168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8"/>
              </a:lnSpc>
              <a:spcBef>
                <a:spcPct val="0"/>
              </a:spcBef>
            </a:pPr>
            <a:r>
              <a:rPr lang="en-US" sz="2231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 desenvolvimento seguirá uma arquitetura modular, facilitando futuras atualizações.</a:t>
            </a:r>
          </a:p>
          <a:p>
            <a:pPr marL="0" lvl="0" indent="0" algn="l">
              <a:lnSpc>
                <a:spcPts val="3078"/>
              </a:lnSpc>
              <a:spcBef>
                <a:spcPct val="0"/>
              </a:spcBef>
            </a:pPr>
            <a:endParaRPr lang="en-US" sz="2231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9164067" y="3787406"/>
            <a:ext cx="585607" cy="669613"/>
          </a:xfrm>
          <a:custGeom>
            <a:avLst/>
            <a:gdLst/>
            <a:ahLst/>
            <a:cxnLst/>
            <a:rect l="l" t="t" r="r" b="b"/>
            <a:pathLst>
              <a:path w="585607" h="669613">
                <a:moveTo>
                  <a:pt x="0" y="0"/>
                </a:moveTo>
                <a:lnTo>
                  <a:pt x="585607" y="0"/>
                </a:lnTo>
                <a:lnTo>
                  <a:pt x="585607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533456" y="5616329"/>
            <a:ext cx="6015843" cy="1168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8"/>
              </a:lnSpc>
              <a:spcBef>
                <a:spcPct val="0"/>
              </a:spcBef>
            </a:pPr>
            <a:r>
              <a:rPr lang="en-US" sz="2231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 entrega da primeira versão funcional (MVP) está prevista para dezembro de 2026.</a:t>
            </a:r>
          </a:p>
          <a:p>
            <a:pPr marL="0" lvl="0" indent="0" algn="l">
              <a:lnSpc>
                <a:spcPts val="3078"/>
              </a:lnSpc>
              <a:spcBef>
                <a:spcPct val="0"/>
              </a:spcBef>
            </a:pPr>
            <a:endParaRPr lang="en-US" sz="2231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9183420" y="5728566"/>
            <a:ext cx="566255" cy="720926"/>
          </a:xfrm>
          <a:custGeom>
            <a:avLst/>
            <a:gdLst/>
            <a:ahLst/>
            <a:cxnLst/>
            <a:rect l="l" t="t" r="r" b="b"/>
            <a:pathLst>
              <a:path w="566255" h="720926">
                <a:moveTo>
                  <a:pt x="0" y="0"/>
                </a:moveTo>
                <a:lnTo>
                  <a:pt x="566254" y="0"/>
                </a:lnTo>
                <a:lnTo>
                  <a:pt x="566254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8799983" y="7403651"/>
            <a:ext cx="1371267" cy="137126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533456" y="7717958"/>
            <a:ext cx="6015843" cy="1168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8"/>
              </a:lnSpc>
              <a:spcBef>
                <a:spcPct val="0"/>
              </a:spcBef>
            </a:pPr>
            <a:r>
              <a:rPr lang="en-US" sz="2231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 sistema funcionará em servidores Windows e Linux.</a:t>
            </a:r>
          </a:p>
          <a:p>
            <a:pPr marL="0" lvl="0" indent="0" algn="l">
              <a:lnSpc>
                <a:spcPts val="3078"/>
              </a:lnSpc>
              <a:spcBef>
                <a:spcPct val="0"/>
              </a:spcBef>
            </a:pPr>
            <a:endParaRPr lang="en-US" sz="2231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34" name="Freeform 34"/>
          <p:cNvSpPr/>
          <p:nvPr/>
        </p:nvSpPr>
        <p:spPr>
          <a:xfrm>
            <a:off x="9165600" y="7765738"/>
            <a:ext cx="640034" cy="647093"/>
          </a:xfrm>
          <a:custGeom>
            <a:avLst/>
            <a:gdLst/>
            <a:ahLst/>
            <a:cxnLst/>
            <a:rect l="l" t="t" r="r" b="b"/>
            <a:pathLst>
              <a:path w="640034" h="647093">
                <a:moveTo>
                  <a:pt x="0" y="0"/>
                </a:moveTo>
                <a:lnTo>
                  <a:pt x="640034" y="0"/>
                </a:lnTo>
                <a:lnTo>
                  <a:pt x="640034" y="647093"/>
                </a:lnTo>
                <a:lnTo>
                  <a:pt x="0" y="6470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592" y="1717521"/>
            <a:ext cx="6376662" cy="63766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82767" y="1195545"/>
            <a:ext cx="7594311" cy="759431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200679" y="4544184"/>
            <a:ext cx="4800049" cy="60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RESTRIÇÕES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33456" y="1762299"/>
            <a:ext cx="6015843" cy="1168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8"/>
              </a:lnSpc>
              <a:spcBef>
                <a:spcPct val="0"/>
              </a:spcBef>
            </a:pPr>
            <a:r>
              <a:rPr lang="en-US" sz="2231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Conformidade obrigatória com a Lei Geral de Proteção de Dados (LGPD).</a:t>
            </a:r>
          </a:p>
          <a:p>
            <a:pPr marL="0" lvl="0" indent="0" algn="l">
              <a:lnSpc>
                <a:spcPts val="3078"/>
              </a:lnSpc>
              <a:spcBef>
                <a:spcPct val="0"/>
              </a:spcBef>
            </a:pPr>
            <a:endParaRPr lang="en-US" sz="2231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780913" y="1481542"/>
            <a:ext cx="1371267" cy="137126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771237" y="3423996"/>
            <a:ext cx="1371267" cy="137126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71237" y="5413259"/>
            <a:ext cx="1371267" cy="137126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090288" y="1809924"/>
            <a:ext cx="733166" cy="714504"/>
          </a:xfrm>
          <a:custGeom>
            <a:avLst/>
            <a:gdLst/>
            <a:ahLst/>
            <a:cxnLst/>
            <a:rect l="l" t="t" r="r" b="b"/>
            <a:pathLst>
              <a:path w="733166" h="714504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590107" y="3679834"/>
            <a:ext cx="6015843" cy="1168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8"/>
              </a:lnSpc>
              <a:spcBef>
                <a:spcPct val="0"/>
              </a:spcBef>
            </a:pPr>
            <a:r>
              <a:rPr lang="en-US" sz="2231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Tempo de resposta máximo de 3 segundos para operações críticas.</a:t>
            </a:r>
          </a:p>
          <a:p>
            <a:pPr marL="0" lvl="0" indent="0" algn="l">
              <a:lnSpc>
                <a:spcPts val="3078"/>
              </a:lnSpc>
              <a:spcBef>
                <a:spcPct val="0"/>
              </a:spcBef>
            </a:pPr>
            <a:endParaRPr lang="en-US" sz="2231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9164067" y="3787406"/>
            <a:ext cx="585607" cy="669613"/>
          </a:xfrm>
          <a:custGeom>
            <a:avLst/>
            <a:gdLst/>
            <a:ahLst/>
            <a:cxnLst/>
            <a:rect l="l" t="t" r="r" b="b"/>
            <a:pathLst>
              <a:path w="585607" h="669613">
                <a:moveTo>
                  <a:pt x="0" y="0"/>
                </a:moveTo>
                <a:lnTo>
                  <a:pt x="585607" y="0"/>
                </a:lnTo>
                <a:lnTo>
                  <a:pt x="585607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533456" y="5680941"/>
            <a:ext cx="6015843" cy="1168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8"/>
              </a:lnSpc>
              <a:spcBef>
                <a:spcPct val="0"/>
              </a:spcBef>
            </a:pPr>
            <a:r>
              <a:rPr lang="en-US" sz="2231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Acesso disponível das 04h às 23h, com backup diário no período restante.</a:t>
            </a:r>
          </a:p>
          <a:p>
            <a:pPr marL="0" lvl="0" indent="0" algn="l">
              <a:lnSpc>
                <a:spcPts val="3078"/>
              </a:lnSpc>
              <a:spcBef>
                <a:spcPct val="0"/>
              </a:spcBef>
            </a:pPr>
            <a:endParaRPr lang="en-US" sz="2231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9183420" y="5728566"/>
            <a:ext cx="566255" cy="720926"/>
          </a:xfrm>
          <a:custGeom>
            <a:avLst/>
            <a:gdLst/>
            <a:ahLst/>
            <a:cxnLst/>
            <a:rect l="l" t="t" r="r" b="b"/>
            <a:pathLst>
              <a:path w="566255" h="720926">
                <a:moveTo>
                  <a:pt x="0" y="0"/>
                </a:moveTo>
                <a:lnTo>
                  <a:pt x="566254" y="0"/>
                </a:lnTo>
                <a:lnTo>
                  <a:pt x="566254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8799983" y="7403651"/>
            <a:ext cx="1371267" cy="137126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533456" y="7356026"/>
            <a:ext cx="6015843" cy="1558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8"/>
              </a:lnSpc>
              <a:spcBef>
                <a:spcPct val="0"/>
              </a:spcBef>
            </a:pPr>
            <a:r>
              <a:rPr lang="en-US" sz="2231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Orçamento limitado conforme plano 5W2H (aproximadamente R$ 10.000,00 para a fase inicial de levantamento e estruturação).</a:t>
            </a:r>
          </a:p>
          <a:p>
            <a:pPr marL="0" lvl="0" indent="0" algn="l">
              <a:lnSpc>
                <a:spcPts val="3078"/>
              </a:lnSpc>
              <a:spcBef>
                <a:spcPct val="0"/>
              </a:spcBef>
            </a:pPr>
            <a:endParaRPr lang="en-US" sz="2231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34" name="Freeform 34"/>
          <p:cNvSpPr/>
          <p:nvPr/>
        </p:nvSpPr>
        <p:spPr>
          <a:xfrm>
            <a:off x="9165600" y="7765738"/>
            <a:ext cx="640034" cy="647093"/>
          </a:xfrm>
          <a:custGeom>
            <a:avLst/>
            <a:gdLst/>
            <a:ahLst/>
            <a:cxnLst/>
            <a:rect l="l" t="t" r="r" b="b"/>
            <a:pathLst>
              <a:path w="640034" h="647093">
                <a:moveTo>
                  <a:pt x="0" y="0"/>
                </a:moveTo>
                <a:lnTo>
                  <a:pt x="640034" y="0"/>
                </a:lnTo>
                <a:lnTo>
                  <a:pt x="640034" y="647093"/>
                </a:lnTo>
                <a:lnTo>
                  <a:pt x="0" y="6470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39962" y="0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7939" r="-27939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39962" y="1452185"/>
            <a:ext cx="7569105" cy="7868257"/>
            <a:chOff x="0" y="0"/>
            <a:chExt cx="6108573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133175" r="-13317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8996298" y="1091096"/>
            <a:ext cx="5292320" cy="60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RISCOS INICIAIS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96298" y="2973291"/>
            <a:ext cx="7607037" cy="1113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37"/>
              </a:lnSpc>
              <a:spcBef>
                <a:spcPct val="0"/>
              </a:spcBef>
            </a:pPr>
            <a:r>
              <a:rPr lang="en-US" sz="220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Int</a:t>
            </a:r>
            <a:r>
              <a:rPr lang="en-US" sz="2201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egração com APIs externas pode exigir ajustes contínuos.</a:t>
            </a:r>
          </a:p>
          <a:p>
            <a:pPr marL="0" lvl="0" indent="0" algn="l">
              <a:lnSpc>
                <a:spcPts val="2855"/>
              </a:lnSpc>
              <a:spcBef>
                <a:spcPct val="0"/>
              </a:spcBef>
            </a:pPr>
            <a:endParaRPr lang="en-US" sz="2201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marL="0" lvl="0" indent="0" algn="l">
              <a:lnSpc>
                <a:spcPts val="2855"/>
              </a:lnSpc>
              <a:spcBef>
                <a:spcPct val="0"/>
              </a:spcBef>
            </a:pPr>
            <a:endParaRPr lang="en-US" sz="2201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12752558" y="-1143070"/>
            <a:ext cx="94516" cy="7607037"/>
            <a:chOff x="0" y="0"/>
            <a:chExt cx="24893" cy="20034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893" cy="2003499"/>
            </a:xfrm>
            <a:custGeom>
              <a:avLst/>
              <a:gdLst/>
              <a:ahLst/>
              <a:cxnLst/>
              <a:rect l="l" t="t" r="r" b="b"/>
              <a:pathLst>
                <a:path w="24893" h="2003499">
                  <a:moveTo>
                    <a:pt x="0" y="0"/>
                  </a:moveTo>
                  <a:lnTo>
                    <a:pt x="24893" y="0"/>
                  </a:lnTo>
                  <a:lnTo>
                    <a:pt x="24893" y="2003499"/>
                  </a:lnTo>
                  <a:lnTo>
                    <a:pt x="0" y="2003499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4893" cy="2051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15627413" y="1686695"/>
            <a:ext cx="295449" cy="1961194"/>
            <a:chOff x="0" y="0"/>
            <a:chExt cx="77814" cy="51652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7814" cy="516528"/>
            </a:xfrm>
            <a:custGeom>
              <a:avLst/>
              <a:gdLst/>
              <a:ahLst/>
              <a:cxnLst/>
              <a:rect l="l" t="t" r="r" b="b"/>
              <a:pathLst>
                <a:path w="77814" h="516528">
                  <a:moveTo>
                    <a:pt x="0" y="0"/>
                  </a:moveTo>
                  <a:lnTo>
                    <a:pt x="77814" y="0"/>
                  </a:lnTo>
                  <a:lnTo>
                    <a:pt x="77814" y="516528"/>
                  </a:lnTo>
                  <a:lnTo>
                    <a:pt x="0" y="516528"/>
                  </a:ln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77814" cy="564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844020" y="2205242"/>
            <a:ext cx="5292320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TÉCNICO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96298" y="4878280"/>
            <a:ext cx="7607037" cy="1149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36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Risco de vuln</a:t>
            </a:r>
            <a:r>
              <a:rPr lang="en-US" sz="2200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erabilidade no armazenamento de dados sensíveis</a:t>
            </a:r>
          </a:p>
          <a:p>
            <a:pPr marL="0" lvl="0" indent="0" algn="l">
              <a:lnSpc>
                <a:spcPts val="3036"/>
              </a:lnSpc>
              <a:spcBef>
                <a:spcPct val="0"/>
              </a:spcBef>
            </a:pPr>
            <a:endParaRPr lang="en-US" sz="2200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18" name="Group 18"/>
          <p:cNvGrpSpPr/>
          <p:nvPr/>
        </p:nvGrpSpPr>
        <p:grpSpPr>
          <a:xfrm rot="5400000">
            <a:off x="12752558" y="728691"/>
            <a:ext cx="94516" cy="7607037"/>
            <a:chOff x="0" y="0"/>
            <a:chExt cx="24893" cy="200349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893" cy="2003499"/>
            </a:xfrm>
            <a:custGeom>
              <a:avLst/>
              <a:gdLst/>
              <a:ahLst/>
              <a:cxnLst/>
              <a:rect l="l" t="t" r="r" b="b"/>
              <a:pathLst>
                <a:path w="24893" h="2003499">
                  <a:moveTo>
                    <a:pt x="0" y="0"/>
                  </a:moveTo>
                  <a:lnTo>
                    <a:pt x="24893" y="0"/>
                  </a:lnTo>
                  <a:lnTo>
                    <a:pt x="24893" y="2003499"/>
                  </a:lnTo>
                  <a:lnTo>
                    <a:pt x="0" y="2003499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4893" cy="2051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15627413" y="3558456"/>
            <a:ext cx="295449" cy="1961194"/>
            <a:chOff x="0" y="0"/>
            <a:chExt cx="77814" cy="51652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7814" cy="516528"/>
            </a:xfrm>
            <a:custGeom>
              <a:avLst/>
              <a:gdLst/>
              <a:ahLst/>
              <a:cxnLst/>
              <a:rect l="l" t="t" r="r" b="b"/>
              <a:pathLst>
                <a:path w="77814" h="516528">
                  <a:moveTo>
                    <a:pt x="0" y="0"/>
                  </a:moveTo>
                  <a:lnTo>
                    <a:pt x="77814" y="0"/>
                  </a:lnTo>
                  <a:lnTo>
                    <a:pt x="77814" y="516528"/>
                  </a:lnTo>
                  <a:lnTo>
                    <a:pt x="0" y="516528"/>
                  </a:ln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77814" cy="564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844020" y="4077003"/>
            <a:ext cx="5292320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SEGURANÇA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996298" y="6729512"/>
            <a:ext cx="7607037" cy="768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35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Possíveis at</a:t>
            </a:r>
            <a:r>
              <a:rPr lang="en-US" sz="219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rasos na coleta de requisitos e documentação.</a:t>
            </a:r>
          </a:p>
          <a:p>
            <a:pPr marL="0" lvl="0" indent="0" algn="l">
              <a:lnSpc>
                <a:spcPts val="3035"/>
              </a:lnSpc>
              <a:spcBef>
                <a:spcPct val="0"/>
              </a:spcBef>
            </a:pPr>
            <a:endParaRPr lang="en-US" sz="2199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26" name="Group 26"/>
          <p:cNvGrpSpPr/>
          <p:nvPr/>
        </p:nvGrpSpPr>
        <p:grpSpPr>
          <a:xfrm rot="5400000">
            <a:off x="12752558" y="2613151"/>
            <a:ext cx="94516" cy="7607037"/>
            <a:chOff x="0" y="0"/>
            <a:chExt cx="24893" cy="200349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4893" cy="2003499"/>
            </a:xfrm>
            <a:custGeom>
              <a:avLst/>
              <a:gdLst/>
              <a:ahLst/>
              <a:cxnLst/>
              <a:rect l="l" t="t" r="r" b="b"/>
              <a:pathLst>
                <a:path w="24893" h="2003499">
                  <a:moveTo>
                    <a:pt x="0" y="0"/>
                  </a:moveTo>
                  <a:lnTo>
                    <a:pt x="24893" y="0"/>
                  </a:lnTo>
                  <a:lnTo>
                    <a:pt x="24893" y="2003499"/>
                  </a:lnTo>
                  <a:lnTo>
                    <a:pt x="0" y="2003499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24893" cy="2051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5400000">
            <a:off x="15627413" y="5442915"/>
            <a:ext cx="295449" cy="1961194"/>
            <a:chOff x="0" y="0"/>
            <a:chExt cx="77814" cy="51652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7814" cy="516528"/>
            </a:xfrm>
            <a:custGeom>
              <a:avLst/>
              <a:gdLst/>
              <a:ahLst/>
              <a:cxnLst/>
              <a:rect l="l" t="t" r="r" b="b"/>
              <a:pathLst>
                <a:path w="77814" h="516528">
                  <a:moveTo>
                    <a:pt x="0" y="0"/>
                  </a:moveTo>
                  <a:lnTo>
                    <a:pt x="77814" y="0"/>
                  </a:lnTo>
                  <a:lnTo>
                    <a:pt x="77814" y="516528"/>
                  </a:lnTo>
                  <a:lnTo>
                    <a:pt x="0" y="516528"/>
                  </a:ln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77814" cy="564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4844020" y="5961463"/>
            <a:ext cx="5292320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CRONOGRAMA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996298" y="8668134"/>
            <a:ext cx="7607037" cy="751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35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Custos </a:t>
            </a:r>
            <a:r>
              <a:rPr lang="en-US" sz="219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adicionais com licenciamento de ferramentas ou APIs.</a:t>
            </a:r>
          </a:p>
          <a:p>
            <a:pPr marL="0" lvl="0" indent="0" algn="l">
              <a:lnSpc>
                <a:spcPts val="2855"/>
              </a:lnSpc>
              <a:spcBef>
                <a:spcPct val="0"/>
              </a:spcBef>
            </a:pPr>
            <a:endParaRPr lang="en-US" sz="2199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34" name="Group 34"/>
          <p:cNvGrpSpPr/>
          <p:nvPr/>
        </p:nvGrpSpPr>
        <p:grpSpPr>
          <a:xfrm rot="5400000">
            <a:off x="12752558" y="4551773"/>
            <a:ext cx="94516" cy="7607037"/>
            <a:chOff x="0" y="0"/>
            <a:chExt cx="24893" cy="200349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4893" cy="2003499"/>
            </a:xfrm>
            <a:custGeom>
              <a:avLst/>
              <a:gdLst/>
              <a:ahLst/>
              <a:cxnLst/>
              <a:rect l="l" t="t" r="r" b="b"/>
              <a:pathLst>
                <a:path w="24893" h="2003499">
                  <a:moveTo>
                    <a:pt x="0" y="0"/>
                  </a:moveTo>
                  <a:lnTo>
                    <a:pt x="24893" y="0"/>
                  </a:lnTo>
                  <a:lnTo>
                    <a:pt x="24893" y="2003499"/>
                  </a:lnTo>
                  <a:lnTo>
                    <a:pt x="0" y="2003499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24893" cy="2051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5400000">
            <a:off x="15627413" y="7381537"/>
            <a:ext cx="295449" cy="1961194"/>
            <a:chOff x="0" y="0"/>
            <a:chExt cx="77814" cy="51652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7814" cy="516528"/>
            </a:xfrm>
            <a:custGeom>
              <a:avLst/>
              <a:gdLst/>
              <a:ahLst/>
              <a:cxnLst/>
              <a:rect l="l" t="t" r="r" b="b"/>
              <a:pathLst>
                <a:path w="77814" h="516528">
                  <a:moveTo>
                    <a:pt x="0" y="0"/>
                  </a:moveTo>
                  <a:lnTo>
                    <a:pt x="77814" y="0"/>
                  </a:lnTo>
                  <a:lnTo>
                    <a:pt x="77814" y="516528"/>
                  </a:lnTo>
                  <a:lnTo>
                    <a:pt x="0" y="516528"/>
                  </a:ln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77814" cy="564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4844020" y="7900085"/>
            <a:ext cx="5292320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FINANCEIRO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84515" y="2856110"/>
            <a:ext cx="3597403" cy="13130362"/>
            <a:chOff x="0" y="0"/>
            <a:chExt cx="862412" cy="31477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2412" cy="3147764"/>
            </a:xfrm>
            <a:custGeom>
              <a:avLst/>
              <a:gdLst/>
              <a:ahLst/>
              <a:cxnLst/>
              <a:rect l="l" t="t" r="r" b="b"/>
              <a:pathLst>
                <a:path w="862412" h="3147764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15478" y="2856110"/>
            <a:ext cx="3597403" cy="13130362"/>
            <a:chOff x="0" y="0"/>
            <a:chExt cx="862412" cy="31477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2412" cy="3147764"/>
            </a:xfrm>
            <a:custGeom>
              <a:avLst/>
              <a:gdLst/>
              <a:ahLst/>
              <a:cxnLst/>
              <a:rect l="l" t="t" r="r" b="b"/>
              <a:pathLst>
                <a:path w="862412" h="3147764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59456" y="2856110"/>
            <a:ext cx="3597403" cy="13130362"/>
            <a:chOff x="0" y="0"/>
            <a:chExt cx="862412" cy="31477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2412" cy="3147764"/>
            </a:xfrm>
            <a:custGeom>
              <a:avLst/>
              <a:gdLst/>
              <a:ahLst/>
              <a:cxnLst/>
              <a:rect l="l" t="t" r="r" b="b"/>
              <a:pathLst>
                <a:path w="862412" h="3147764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5561197" y="-3076614"/>
            <a:ext cx="7200900" cy="10287000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>
                <a:alphaModFix amt="18999"/>
              </a:blip>
              <a:stretch>
                <a:fillRect l="-201730" r="-20173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-4474097" y="-509429"/>
            <a:ext cx="7200900" cy="10287000"/>
            <a:chOff x="0" y="0"/>
            <a:chExt cx="4445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>
                <a:alphaModFix amt="18999"/>
              </a:blip>
              <a:stretch>
                <a:fillRect l="-201730" r="-201730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 rot="-10800000">
            <a:off x="-4722727" y="267514"/>
            <a:ext cx="5754080" cy="8220114"/>
            <a:chOff x="0" y="0"/>
            <a:chExt cx="4445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721294" y="3294326"/>
            <a:ext cx="3123845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8"/>
              </a:lnSpc>
            </a:pPr>
            <a:r>
              <a:rPr lang="en-US" sz="2632" b="1" spc="131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FORÇAS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19418" y="1459191"/>
            <a:ext cx="6854345" cy="60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ANALISE SWOT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3604534" y="2856110"/>
            <a:ext cx="3597403" cy="13130362"/>
            <a:chOff x="0" y="0"/>
            <a:chExt cx="862412" cy="314776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62412" cy="3147764"/>
            </a:xfrm>
            <a:custGeom>
              <a:avLst/>
              <a:gdLst/>
              <a:ahLst/>
              <a:cxnLst/>
              <a:rect l="l" t="t" r="r" b="b"/>
              <a:pathLst>
                <a:path w="862412" h="3147764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752258" y="3294326"/>
            <a:ext cx="3123845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8"/>
              </a:lnSpc>
            </a:pPr>
            <a:r>
              <a:rPr lang="en-US" sz="2632" b="1" spc="131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FRAQUEZAS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796785" y="3294326"/>
            <a:ext cx="3123845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8"/>
              </a:lnSpc>
            </a:pPr>
            <a:r>
              <a:rPr lang="en-US" sz="2632" b="1" spc="131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OPORTUNIDADES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823609" y="3294326"/>
            <a:ext cx="3123845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8"/>
              </a:lnSpc>
            </a:pPr>
            <a:r>
              <a:rPr lang="en-US" sz="2632" b="1" spc="131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AMEAÇAS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21294" y="4902146"/>
            <a:ext cx="3123845" cy="3511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358" lvl="1" indent="-240679" algn="l">
              <a:lnSpc>
                <a:spcPts val="3076"/>
              </a:lnSpc>
              <a:buFont typeface="Arial"/>
              <a:buChar char="•"/>
            </a:pPr>
            <a:r>
              <a:rPr lang="en-US" sz="222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Int</a:t>
            </a:r>
            <a:r>
              <a:rPr lang="en-US" sz="222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egração multiplataforma (Forms, WhatsApp, E-mail)</a:t>
            </a:r>
          </a:p>
          <a:p>
            <a:pPr algn="l">
              <a:lnSpc>
                <a:spcPts val="3076"/>
              </a:lnSpc>
            </a:pPr>
            <a:endParaRPr lang="en-US" sz="2229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marL="481358" lvl="1" indent="-240679" algn="l">
              <a:lnSpc>
                <a:spcPts val="3076"/>
              </a:lnSpc>
              <a:buFont typeface="Arial"/>
              <a:buChar char="•"/>
            </a:pPr>
            <a:r>
              <a:rPr lang="en-US" sz="222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controle de SLA e fluxos configuráveis</a:t>
            </a:r>
          </a:p>
          <a:p>
            <a:pPr algn="l">
              <a:lnSpc>
                <a:spcPts val="3076"/>
              </a:lnSpc>
            </a:pPr>
            <a:endParaRPr lang="en-US" sz="2229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marL="481358" lvl="1" indent="-240679" algn="l">
              <a:lnSpc>
                <a:spcPts val="3076"/>
              </a:lnSpc>
              <a:buFont typeface="Arial"/>
              <a:buChar char="•"/>
            </a:pPr>
            <a:r>
              <a:rPr lang="en-US" sz="222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interface simples.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777243" y="4902146"/>
            <a:ext cx="3123845" cy="2339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358" lvl="1" indent="-240679" algn="l">
              <a:lnSpc>
                <a:spcPts val="3076"/>
              </a:lnSpc>
              <a:buFont typeface="Arial"/>
              <a:buChar char="•"/>
            </a:pPr>
            <a:r>
              <a:rPr lang="en-US" sz="222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N</a:t>
            </a:r>
            <a:r>
              <a:rPr lang="en-US" sz="222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ecessidade de acompanhamento próximo da equipe</a:t>
            </a:r>
          </a:p>
          <a:p>
            <a:pPr algn="l">
              <a:lnSpc>
                <a:spcPts val="3076"/>
              </a:lnSpc>
            </a:pPr>
            <a:endParaRPr lang="en-US" sz="2229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marL="481358" lvl="1" indent="-240679" algn="l">
              <a:lnSpc>
                <a:spcPts val="3076"/>
              </a:lnSpc>
              <a:buFont typeface="Arial"/>
              <a:buChar char="•"/>
            </a:pPr>
            <a:r>
              <a:rPr lang="en-US" sz="222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alto volume de registros e logs.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808207" y="4902146"/>
            <a:ext cx="3123845" cy="3511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358" lvl="1" indent="-240679" algn="l">
              <a:lnSpc>
                <a:spcPts val="3076"/>
              </a:lnSpc>
              <a:buFont typeface="Arial"/>
              <a:buChar char="•"/>
            </a:pPr>
            <a:r>
              <a:rPr lang="en-US" sz="222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</a:t>
            </a:r>
            <a:r>
              <a:rPr lang="en-US" sz="222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ercado amplo e em expansão (consignado e fintechs)</a:t>
            </a:r>
          </a:p>
          <a:p>
            <a:pPr algn="l">
              <a:lnSpc>
                <a:spcPts val="3076"/>
              </a:lnSpc>
            </a:pPr>
            <a:endParaRPr lang="en-US" sz="2229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marL="481358" lvl="1" indent="-240679" algn="l">
              <a:lnSpc>
                <a:spcPts val="3076"/>
              </a:lnSpc>
              <a:buFont typeface="Arial"/>
              <a:buChar char="•"/>
            </a:pPr>
            <a:r>
              <a:rPr lang="en-US" sz="222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incentivos públicos ao crédito e digitalização de processos.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852184" y="4586446"/>
            <a:ext cx="3123845" cy="2339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6"/>
              </a:lnSpc>
            </a:pPr>
            <a:endParaRPr/>
          </a:p>
          <a:p>
            <a:pPr marL="481358" lvl="1" indent="-240679" algn="l">
              <a:lnSpc>
                <a:spcPts val="3076"/>
              </a:lnSpc>
              <a:buFont typeface="Arial"/>
              <a:buChar char="•"/>
            </a:pPr>
            <a:r>
              <a:rPr lang="en-US" sz="222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Concorrência com sistemas consolidados e ferramentas mais simples no mercado.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05391" y="-56898"/>
            <a:ext cx="12010783" cy="1040079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4976691" y="-56898"/>
            <a:ext cx="12010783" cy="10400796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8513348" y="1676216"/>
            <a:ext cx="518653" cy="403322"/>
            <a:chOff x="0" y="0"/>
            <a:chExt cx="812800" cy="6320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8513348" y="3312446"/>
            <a:ext cx="518653" cy="403322"/>
            <a:chOff x="0" y="0"/>
            <a:chExt cx="812800" cy="6320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8513348" y="4941839"/>
            <a:ext cx="518653" cy="403322"/>
            <a:chOff x="0" y="0"/>
            <a:chExt cx="812800" cy="63206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8513348" y="6593231"/>
            <a:ext cx="518653" cy="403322"/>
            <a:chOff x="0" y="0"/>
            <a:chExt cx="812800" cy="63206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8513348" y="8243793"/>
            <a:ext cx="518653" cy="403322"/>
            <a:chOff x="0" y="0"/>
            <a:chExt cx="812800" cy="63206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32061"/>
            </a:xfrm>
            <a:custGeom>
              <a:avLst/>
              <a:gdLst/>
              <a:ahLst/>
              <a:cxnLst/>
              <a:rect l="l" t="t" r="r" b="b"/>
              <a:pathLst>
                <a:path w="812800" h="632061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288463" y="3197630"/>
            <a:ext cx="2492805" cy="49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59"/>
              </a:lnSpc>
              <a:spcBef>
                <a:spcPct val="0"/>
              </a:spcBef>
            </a:pPr>
            <a:r>
              <a:rPr lang="en-US" sz="2868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JAN/2026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88463" y="1552243"/>
            <a:ext cx="2492805" cy="49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59"/>
              </a:lnSpc>
              <a:spcBef>
                <a:spcPct val="0"/>
              </a:spcBef>
            </a:pPr>
            <a:r>
              <a:rPr lang="en-US" sz="2868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SET-DEZ/2025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86803" y="4808341"/>
            <a:ext cx="2492805" cy="554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73"/>
              </a:lnSpc>
              <a:spcBef>
                <a:spcPct val="0"/>
              </a:spcBef>
            </a:pPr>
            <a:r>
              <a:rPr lang="en-US" sz="3168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FEV/2026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88463" y="6459734"/>
            <a:ext cx="2492805" cy="554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73"/>
              </a:lnSpc>
              <a:spcBef>
                <a:spcPct val="0"/>
              </a:spcBef>
            </a:pPr>
            <a:r>
              <a:rPr lang="en-US" sz="3168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MAR/2026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88463" y="8092076"/>
            <a:ext cx="2627865" cy="49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59"/>
              </a:lnSpc>
              <a:spcBef>
                <a:spcPct val="0"/>
              </a:spcBef>
            </a:pPr>
            <a:r>
              <a:rPr lang="en-US" sz="2868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ABR-OUT/2026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83218" y="1580818"/>
            <a:ext cx="4490889" cy="373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9"/>
              </a:lnSpc>
            </a:pPr>
            <a:r>
              <a:rPr lang="en-US" sz="226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levantamento de requisitos 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5478059" y="3920409"/>
            <a:ext cx="2446183" cy="244618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6303635" y="4568149"/>
            <a:ext cx="795031" cy="1150702"/>
          </a:xfrm>
          <a:custGeom>
            <a:avLst/>
            <a:gdLst/>
            <a:ahLst/>
            <a:cxnLst/>
            <a:rect l="l" t="t" r="r" b="b"/>
            <a:pathLst>
              <a:path w="795031" h="1150702">
                <a:moveTo>
                  <a:pt x="0" y="0"/>
                </a:moveTo>
                <a:lnTo>
                  <a:pt x="795030" y="0"/>
                </a:lnTo>
                <a:lnTo>
                  <a:pt x="795030" y="1150702"/>
                </a:lnTo>
                <a:lnTo>
                  <a:pt x="0" y="1150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 rot="-10800000">
            <a:off x="-4533696" y="169116"/>
            <a:ext cx="5754080" cy="8220114"/>
            <a:chOff x="0" y="0"/>
            <a:chExt cx="4445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1028700" y="4503461"/>
            <a:ext cx="4135034" cy="121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CRONOGRAMA MACRO (5W2H)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183218" y="3313203"/>
            <a:ext cx="4490889" cy="373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9"/>
              </a:lnSpc>
            </a:pPr>
            <a:r>
              <a:rPr lang="en-US" sz="226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Identificação dos Bancos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183218" y="4917927"/>
            <a:ext cx="4490889" cy="735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9"/>
              </a:lnSpc>
            </a:pPr>
            <a:r>
              <a:rPr lang="en-US" sz="226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Identificação das promotoras e correspondentes bancários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183218" y="6569319"/>
            <a:ext cx="4490889" cy="373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9"/>
              </a:lnSpc>
            </a:pPr>
            <a:r>
              <a:rPr lang="en-US" sz="226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desenvolvimento do MVP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183218" y="8166991"/>
            <a:ext cx="4490889" cy="373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59"/>
              </a:lnSpc>
            </a:pPr>
            <a:r>
              <a:rPr lang="en-US" sz="226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Testes e Implantação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949</Words>
  <Application>Microsoft Office PowerPoint</Application>
  <PresentationFormat>Personalizar</PresentationFormat>
  <Paragraphs>109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Almarai Bold</vt:lpstr>
      <vt:lpstr>Arial</vt:lpstr>
      <vt:lpstr>Almarai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Professional Business Project Presentation </dc:title>
  <cp:lastModifiedBy>KAYRON BRUNO CANDIDO</cp:lastModifiedBy>
  <cp:revision>2</cp:revision>
  <dcterms:created xsi:type="dcterms:W3CDTF">2006-08-16T00:00:00Z</dcterms:created>
  <dcterms:modified xsi:type="dcterms:W3CDTF">2025-10-19T14:42:55Z</dcterms:modified>
  <dc:identifier>DAG2JvJKpXA</dc:identifier>
</cp:coreProperties>
</file>